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Lst>
  <p:notesMasterIdLst>
    <p:notesMasterId r:id="rId10"/>
  </p:notesMasterIdLst>
  <p:sldIdLst>
    <p:sldId id="257" r:id="rId2"/>
    <p:sldId id="1012" r:id="rId3"/>
    <p:sldId id="1027" r:id="rId4"/>
    <p:sldId id="1030" r:id="rId5"/>
    <p:sldId id="1031" r:id="rId6"/>
    <p:sldId id="1029" r:id="rId7"/>
    <p:sldId id="1028" r:id="rId8"/>
    <p:sldId id="821" r:id="rId9"/>
  </p:sldIdLst>
  <p:sldSz cx="12192000" cy="6858000"/>
  <p:notesSz cx="6858000" cy="9144000"/>
  <p:custDataLst>
    <p:tags r:id="rId11"/>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A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37"/>
    <p:restoredTop sz="94470"/>
  </p:normalViewPr>
  <p:slideViewPr>
    <p:cSldViewPr snapToObjects="1">
      <p:cViewPr varScale="1">
        <p:scale>
          <a:sx n="106" d="100"/>
          <a:sy n="106" d="100"/>
        </p:scale>
        <p:origin x="888" y="176"/>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2.jpeg>
</file>

<file path=ppt/media/image3.jpeg>
</file>

<file path=ppt/media/image4.tiff>
</file>

<file path=ppt/media/image5.png>
</file>

<file path=ppt/media/image6.png>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E786FF-E85D-F143-A9A1-08F64926B286}" type="datetimeFigureOut">
              <a:rPr lang="en-US" smtClean="0"/>
              <a:t>5/1/22</a:t>
            </a:fld>
            <a:endParaRPr lang="en-US"/>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de-DE"/>
              <a:t>Mastertextformat bearbeiten
Zweite Ebene
Dritte Ebene
Vierte Ebene
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DED50A-AB26-4C4A-B663-A6FA9D7A1EE9}" type="slidenum">
              <a:rPr lang="en-US" smtClean="0"/>
              <a:t>‹#›</a:t>
            </a:fld>
            <a:endParaRPr lang="en-US"/>
          </a:p>
        </p:txBody>
      </p:sp>
    </p:spTree>
    <p:extLst>
      <p:ext uri="{BB962C8B-B14F-4D97-AF65-F5344CB8AC3E}">
        <p14:creationId xmlns:p14="http://schemas.microsoft.com/office/powerpoint/2010/main" val="4346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BDAA7B7E-AF3B-9A47-B8B8-C0B7127FC527}" type="slidenum">
              <a:rPr lang="de-DE" smtClean="0"/>
              <a:t>1</a:t>
            </a:fld>
            <a:endParaRPr lang="de-DE" dirty="0"/>
          </a:p>
        </p:txBody>
      </p:sp>
    </p:spTree>
    <p:extLst>
      <p:ext uri="{BB962C8B-B14F-4D97-AF65-F5344CB8AC3E}">
        <p14:creationId xmlns:p14="http://schemas.microsoft.com/office/powerpoint/2010/main" val="3192306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pic>
        <p:nvPicPr>
          <p:cNvPr id="7" name="Picture 4" descr="M:\Marketing\CD\CD_Logos\UzK_Logo_Quadrat_uniblau\UzK_LogoQuadrat.jpg">
            <a:extLst>
              <a:ext uri="{FF2B5EF4-FFF2-40B4-BE49-F238E27FC236}">
                <a16:creationId xmlns:a16="http://schemas.microsoft.com/office/drawing/2014/main" id="{C6C6057D-C4CF-D648-A3E5-E51140659F5D}"/>
              </a:ext>
            </a:extLst>
          </p:cNvPr>
          <p:cNvPicPr>
            <a:picLocks noChangeAspect="1" noChangeArrowheads="1"/>
          </p:cNvPicPr>
          <p:nvPr userDrawn="1"/>
        </p:nvPicPr>
        <p:blipFill>
          <a:blip r:embed="rId2"/>
          <a:stretch/>
        </p:blipFill>
        <p:spPr bwMode="auto">
          <a:xfrm>
            <a:off x="10205525" y="5761935"/>
            <a:ext cx="1418770" cy="721574"/>
          </a:xfrm>
          <a:prstGeom prst="rect">
            <a:avLst/>
          </a:prstGeom>
          <a:noFill/>
        </p:spPr>
      </p:pic>
      <p:sp>
        <p:nvSpPr>
          <p:cNvPr id="8" name="Rechteck 7">
            <a:extLst>
              <a:ext uri="{FF2B5EF4-FFF2-40B4-BE49-F238E27FC236}">
                <a16:creationId xmlns:a16="http://schemas.microsoft.com/office/drawing/2014/main" id="{28319E42-96C5-884B-82BB-2447E2056053}"/>
              </a:ext>
            </a:extLst>
          </p:cNvPr>
          <p:cNvSpPr/>
          <p:nvPr userDrawn="1"/>
        </p:nvSpPr>
        <p:spPr bwMode="auto">
          <a:xfrm>
            <a:off x="0" y="6762440"/>
            <a:ext cx="12192000" cy="119006"/>
          </a:xfrm>
          <a:prstGeom prst="rect">
            <a:avLst/>
          </a:prstGeom>
          <a:solidFill>
            <a:srgbClr val="457A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de-DE" sz="1800"/>
          </a:p>
        </p:txBody>
      </p:sp>
      <p:sp>
        <p:nvSpPr>
          <p:cNvPr id="11" name="Rechteck 9">
            <a:extLst>
              <a:ext uri="{FF2B5EF4-FFF2-40B4-BE49-F238E27FC236}">
                <a16:creationId xmlns:a16="http://schemas.microsoft.com/office/drawing/2014/main" id="{310CA648-C844-924C-92F6-C02631FBDF4A}"/>
              </a:ext>
            </a:extLst>
          </p:cNvPr>
          <p:cNvSpPr/>
          <p:nvPr userDrawn="1"/>
        </p:nvSpPr>
        <p:spPr bwMode="auto">
          <a:xfrm>
            <a:off x="534988" y="6237288"/>
            <a:ext cx="5432425" cy="246221"/>
          </a:xfrm>
          <a:prstGeom prst="rect">
            <a:avLst/>
          </a:prstGeom>
        </p:spPr>
        <p:txBody>
          <a:bodyPr wrap="square">
            <a:spAutoFit/>
          </a:bodyPr>
          <a:lstStyle/>
          <a:p>
            <a:pPr>
              <a:defRPr/>
            </a:pPr>
            <a:r>
              <a:rPr lang="de-DE" sz="1000" b="0" i="0" kern="1200" dirty="0">
                <a:solidFill>
                  <a:schemeClr val="bg1">
                    <a:lumMod val="50000"/>
                  </a:schemeClr>
                </a:solidFill>
                <a:latin typeface="Arial Narrow"/>
                <a:ea typeface="+mn-ea"/>
                <a:cs typeface="Arial Narrow"/>
              </a:rPr>
              <a:t>Information</a:t>
            </a:r>
            <a:r>
              <a:rPr lang="de-DE" sz="1000" b="0" i="0" dirty="0">
                <a:solidFill>
                  <a:schemeClr val="bg1">
                    <a:lumMod val="50000"/>
                  </a:schemeClr>
                </a:solidFill>
                <a:latin typeface="Arial Narrow"/>
                <a:cs typeface="Arial Narrow"/>
              </a:rPr>
              <a:t> Systems </a:t>
            </a:r>
            <a:r>
              <a:rPr lang="de-DE" sz="1000" b="0" i="0" dirty="0" err="1">
                <a:solidFill>
                  <a:schemeClr val="bg1">
                    <a:lumMod val="50000"/>
                  </a:schemeClr>
                </a:solidFill>
                <a:latin typeface="Arial Narrow"/>
                <a:cs typeface="Arial Narrow"/>
              </a:rPr>
              <a:t>for</a:t>
            </a:r>
            <a:r>
              <a:rPr lang="de-DE" sz="1000" b="0" i="0" dirty="0">
                <a:solidFill>
                  <a:schemeClr val="bg1">
                    <a:lumMod val="50000"/>
                  </a:schemeClr>
                </a:solidFill>
                <a:latin typeface="Arial Narrow"/>
                <a:cs typeface="Arial Narrow"/>
              </a:rPr>
              <a:t> </a:t>
            </a:r>
            <a:r>
              <a:rPr lang="de-DE" sz="1000" b="0" i="0" dirty="0" err="1">
                <a:solidFill>
                  <a:schemeClr val="bg1">
                    <a:lumMod val="50000"/>
                  </a:schemeClr>
                </a:solidFill>
                <a:latin typeface="Arial Narrow"/>
                <a:cs typeface="Arial Narrow"/>
              </a:rPr>
              <a:t>Sustainable</a:t>
            </a:r>
            <a:r>
              <a:rPr lang="de-DE" sz="1000" b="0" i="0" dirty="0">
                <a:solidFill>
                  <a:schemeClr val="bg1">
                    <a:lumMod val="50000"/>
                  </a:schemeClr>
                </a:solidFill>
                <a:latin typeface="Arial Narrow"/>
                <a:cs typeface="Arial Narrow"/>
              </a:rPr>
              <a:t> Society (is3) | </a:t>
            </a:r>
            <a:r>
              <a:rPr lang="de-DE" sz="1000" b="0" i="0" dirty="0" err="1">
                <a:solidFill>
                  <a:schemeClr val="bg1">
                    <a:lumMod val="50000"/>
                  </a:schemeClr>
                </a:solidFill>
                <a:latin typeface="Arial Narrow"/>
                <a:cs typeface="Arial Narrow"/>
              </a:rPr>
              <a:t>WiSo</a:t>
            </a:r>
            <a:r>
              <a:rPr lang="de-DE" sz="1000" b="0" i="0" dirty="0">
                <a:solidFill>
                  <a:schemeClr val="bg1">
                    <a:lumMod val="50000"/>
                  </a:schemeClr>
                </a:solidFill>
                <a:latin typeface="Arial Narrow"/>
                <a:cs typeface="Arial Narrow"/>
              </a:rPr>
              <a:t> </a:t>
            </a:r>
            <a:r>
              <a:rPr lang="de-DE" sz="1000" b="0" i="0" dirty="0" err="1">
                <a:solidFill>
                  <a:schemeClr val="bg1">
                    <a:lumMod val="50000"/>
                  </a:schemeClr>
                </a:solidFill>
                <a:latin typeface="Arial Narrow"/>
                <a:cs typeface="Arial Narrow"/>
              </a:rPr>
              <a:t>Faculty</a:t>
            </a:r>
            <a:r>
              <a:rPr lang="de-DE" sz="1000" b="0" i="0" dirty="0">
                <a:solidFill>
                  <a:schemeClr val="bg1">
                    <a:lumMod val="50000"/>
                  </a:schemeClr>
                </a:solidFill>
                <a:latin typeface="Arial Narrow"/>
                <a:cs typeface="Arial Narrow"/>
              </a:rPr>
              <a:t> | Univ.-Prof. Dr. Wolfgang Ketter | </a:t>
            </a:r>
            <a:fld id="{F98651E8-28A9-40EA-971A-EE9F3AB7359B}" type="datetime1">
              <a:rPr lang="de-DE" sz="1000" b="0" i="0" kern="1200" smtClean="0">
                <a:solidFill>
                  <a:schemeClr val="bg1">
                    <a:lumMod val="50000"/>
                  </a:schemeClr>
                </a:solidFill>
                <a:latin typeface="Arial Narrow"/>
                <a:ea typeface="+mn-ea"/>
                <a:cs typeface="Arial Narrow"/>
              </a:rPr>
              <a:pPr>
                <a:defRPr/>
              </a:pPr>
              <a:t>01.05.22</a:t>
            </a:fld>
            <a:r>
              <a:rPr lang="de-DE" sz="1000" b="0" i="0" dirty="0">
                <a:solidFill>
                  <a:schemeClr val="bg1">
                    <a:lumMod val="50000"/>
                  </a:schemeClr>
                </a:solidFill>
                <a:latin typeface="Arial Narrow"/>
                <a:cs typeface="Arial Narrow"/>
              </a:rPr>
              <a:t> </a:t>
            </a:r>
          </a:p>
        </p:txBody>
      </p:sp>
      <p:sp>
        <p:nvSpPr>
          <p:cNvPr id="13" name="Textplatzhalter 11">
            <a:extLst>
              <a:ext uri="{FF2B5EF4-FFF2-40B4-BE49-F238E27FC236}">
                <a16:creationId xmlns:a16="http://schemas.microsoft.com/office/drawing/2014/main" id="{D8A2C00B-E920-394E-8CEC-EAF1DC65AB1D}"/>
              </a:ext>
            </a:extLst>
          </p:cNvPr>
          <p:cNvSpPr>
            <a:spLocks noGrp="1"/>
          </p:cNvSpPr>
          <p:nvPr>
            <p:ph type="body" sz="quarter" idx="11" hasCustomPrompt="1"/>
          </p:nvPr>
        </p:nvSpPr>
        <p:spPr>
          <a:xfrm>
            <a:off x="534988" y="534989"/>
            <a:ext cx="11089307" cy="725365"/>
          </a:xfrm>
          <a:prstGeom prst="rect">
            <a:avLst/>
          </a:prstGeom>
        </p:spPr>
        <p:txBody>
          <a:bodyPr lIns="72000"/>
          <a:lstStyle>
            <a:lvl1pPr marL="0" indent="0">
              <a:lnSpc>
                <a:spcPts val="2400"/>
              </a:lnSpc>
              <a:buNone/>
              <a:defRPr b="0" i="0">
                <a:solidFill>
                  <a:srgbClr val="447A93"/>
                </a:solidFill>
                <a:latin typeface="Arial Narrow" panose="020B0604020202020204" pitchFamily="34" charset="0"/>
                <a:cs typeface="Arial Narrow" panose="020B0604020202020204" pitchFamily="34" charset="0"/>
              </a:defRPr>
            </a:lvl1pPr>
          </a:lstStyle>
          <a:p>
            <a:r>
              <a:rPr lang="de-DE" dirty="0"/>
              <a:t>Titel</a:t>
            </a:r>
          </a:p>
        </p:txBody>
      </p:sp>
      <p:sp>
        <p:nvSpPr>
          <p:cNvPr id="14" name="Textplatzhalter 11">
            <a:extLst>
              <a:ext uri="{FF2B5EF4-FFF2-40B4-BE49-F238E27FC236}">
                <a16:creationId xmlns:a16="http://schemas.microsoft.com/office/drawing/2014/main" id="{6F0E415F-AD40-FA4F-98DB-D4C8102EAC17}"/>
              </a:ext>
            </a:extLst>
          </p:cNvPr>
          <p:cNvSpPr>
            <a:spLocks noGrp="1"/>
          </p:cNvSpPr>
          <p:nvPr>
            <p:ph type="body" sz="quarter" idx="12" hasCustomPrompt="1"/>
          </p:nvPr>
        </p:nvSpPr>
        <p:spPr>
          <a:xfrm>
            <a:off x="534988" y="260648"/>
            <a:ext cx="11089307" cy="346349"/>
          </a:xfrm>
          <a:prstGeom prst="rect">
            <a:avLst/>
          </a:prstGeom>
        </p:spPr>
        <p:txBody>
          <a:bodyPr/>
          <a:lstStyle>
            <a:lvl1pPr marL="0" indent="0">
              <a:buNone/>
              <a:defRPr sz="1600" b="0" i="0">
                <a:solidFill>
                  <a:srgbClr val="447A93"/>
                </a:solidFill>
                <a:latin typeface="Arial Narrow" panose="020B0604020202020204" pitchFamily="34" charset="0"/>
                <a:cs typeface="Arial Narrow" panose="020B0604020202020204" pitchFamily="34" charset="0"/>
              </a:defRPr>
            </a:lvl1pPr>
          </a:lstStyle>
          <a:p>
            <a:r>
              <a:rPr lang="de-DE" dirty="0" err="1"/>
              <a:t>Section</a:t>
            </a:r>
            <a:endParaRPr lang="de-DE" dirty="0"/>
          </a:p>
        </p:txBody>
      </p:sp>
    </p:spTree>
    <p:extLst>
      <p:ext uri="{BB962C8B-B14F-4D97-AF65-F5344CB8AC3E}">
        <p14:creationId xmlns:p14="http://schemas.microsoft.com/office/powerpoint/2010/main" val="2496308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elfolie">
    <p:spTree>
      <p:nvGrpSpPr>
        <p:cNvPr id="1" name=""/>
        <p:cNvGrpSpPr/>
        <p:nvPr/>
      </p:nvGrpSpPr>
      <p:grpSpPr>
        <a:xfrm>
          <a:off x="0" y="0"/>
          <a:ext cx="0" cy="0"/>
          <a:chOff x="0" y="0"/>
          <a:chExt cx="0" cy="0"/>
        </a:xfrm>
      </p:grpSpPr>
      <p:pic>
        <p:nvPicPr>
          <p:cNvPr id="5" name="Picture 5" descr="M:\Marketing\CD\CD_Logos\UzK_Logo_Quadrat_uniblau\UzK_LogoQuadrat.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120461" y="233586"/>
            <a:ext cx="1839869" cy="935742"/>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5CB47B19-0988-474A-999B-C2ACF6C9154B}"/>
              </a:ext>
            </a:extLst>
          </p:cNvPr>
          <p:cNvPicPr>
            <a:picLocks noChangeAspect="1"/>
          </p:cNvPicPr>
          <p:nvPr userDrawn="1"/>
        </p:nvPicPr>
        <p:blipFill rotWithShape="1">
          <a:blip r:embed="rId3"/>
          <a:srcRect l="1026" t="8677" r="1026" b="8677"/>
          <a:stretch/>
        </p:blipFill>
        <p:spPr>
          <a:xfrm>
            <a:off x="0" y="0"/>
            <a:ext cx="12192000" cy="6858000"/>
          </a:xfrm>
          <a:prstGeom prst="rect">
            <a:avLst/>
          </a:prstGeom>
        </p:spPr>
      </p:pic>
      <p:sp>
        <p:nvSpPr>
          <p:cNvPr id="3" name="Rechteck 2">
            <a:extLst>
              <a:ext uri="{FF2B5EF4-FFF2-40B4-BE49-F238E27FC236}">
                <a16:creationId xmlns:a16="http://schemas.microsoft.com/office/drawing/2014/main" id="{031F6192-C14D-1845-B35E-365051392C7C}"/>
              </a:ext>
            </a:extLst>
          </p:cNvPr>
          <p:cNvSpPr/>
          <p:nvPr userDrawn="1"/>
        </p:nvSpPr>
        <p:spPr>
          <a:xfrm>
            <a:off x="3763" y="4790485"/>
            <a:ext cx="12188237" cy="2067515"/>
          </a:xfrm>
          <a:prstGeom prst="rect">
            <a:avLst/>
          </a:prstGeom>
          <a:solidFill>
            <a:srgbClr val="457A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766928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Ein Inhal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18242" y="1279526"/>
            <a:ext cx="10739616" cy="4839220"/>
          </a:xfrm>
          <a:prstGeom prst="rect">
            <a:avLst/>
          </a:prstGeom>
        </p:spPr>
        <p:txBody>
          <a:bodyPr/>
          <a:lstStyle>
            <a:lvl1pPr marL="268288" indent="-268288">
              <a:buClr>
                <a:srgbClr val="457A93"/>
              </a:buClr>
              <a:buFont typeface="Wingdings" panose="05000000000000000000" pitchFamily="2" charset="2"/>
              <a:buChar char="§"/>
              <a:defRPr sz="2400" b="0" i="0">
                <a:latin typeface="Arial Narrow" panose="020B0604020202020204" pitchFamily="34" charset="0"/>
                <a:cs typeface="Arial Narrow" panose="020B0604020202020204" pitchFamily="34" charset="0"/>
              </a:defRPr>
            </a:lvl1pPr>
            <a:lvl2pPr marL="685800" indent="-228600">
              <a:spcBef>
                <a:spcPts val="1200"/>
              </a:spcBef>
              <a:buClr>
                <a:srgbClr val="457A93"/>
              </a:buClr>
              <a:buFont typeface="Wingdings" panose="05000000000000000000" pitchFamily="2" charset="2"/>
              <a:buChar char="§"/>
              <a:defRPr sz="2000" b="0" i="0">
                <a:latin typeface="Arial Narrow" panose="020B0604020202020204" pitchFamily="34" charset="0"/>
                <a:cs typeface="Arial Narrow" panose="020B0604020202020204" pitchFamily="34" charset="0"/>
              </a:defRPr>
            </a:lvl2pPr>
            <a:lvl3pPr marL="1143000" indent="-228600">
              <a:spcBef>
                <a:spcPts val="1200"/>
              </a:spcBef>
              <a:buClr>
                <a:srgbClr val="457A93"/>
              </a:buClr>
              <a:buFont typeface="Wingdings" panose="05000000000000000000" pitchFamily="2" charset="2"/>
              <a:buChar char="§"/>
              <a:defRPr sz="1800" b="0" i="0">
                <a:latin typeface="Arial Narrow" panose="020B0604020202020204" pitchFamily="34" charset="0"/>
                <a:cs typeface="Arial Narrow" panose="020B0604020202020204" pitchFamily="34" charset="0"/>
              </a:defRPr>
            </a:lvl3pPr>
            <a:lvl4pPr marL="1600200" indent="-228600">
              <a:spcBef>
                <a:spcPts val="1200"/>
              </a:spcBef>
              <a:buClr>
                <a:srgbClr val="457A93"/>
              </a:buClr>
              <a:buFont typeface="Wingdings" panose="05000000000000000000" pitchFamily="2" charset="2"/>
              <a:buChar char="§"/>
              <a:defRPr sz="1600" b="0" i="0">
                <a:latin typeface="Arial Narrow" panose="020B0604020202020204" pitchFamily="34" charset="0"/>
                <a:cs typeface="Arial Narrow" panose="020B0604020202020204" pitchFamily="34" charset="0"/>
              </a:defRPr>
            </a:lvl4pPr>
            <a:lvl5pPr marL="2057400" indent="-228600">
              <a:buClr>
                <a:srgbClr val="457A93"/>
              </a:buClr>
              <a:buFont typeface="Wingdings" panose="05000000000000000000" pitchFamily="2" charset="2"/>
              <a:buChar char="§"/>
              <a:defRPr>
                <a:latin typeface="Arial" panose="020B0604020202020204" pitchFamily="34" charset="0"/>
                <a:cs typeface="Arial" panose="020B0604020202020204" pitchFamily="34" charset="0"/>
              </a:defRPr>
            </a:lvl5pPr>
          </a:lstStyle>
          <a:p>
            <a:pPr lvl="0"/>
            <a:r>
              <a:rPr lang="de-DE" dirty="0"/>
              <a:t>Formatvorlagen des Textmasters bearbeiten</a:t>
            </a:r>
          </a:p>
          <a:p>
            <a:pPr lvl="1"/>
            <a:r>
              <a:rPr lang="de-DE" dirty="0"/>
              <a:t>Zweite Ebene</a:t>
            </a:r>
          </a:p>
          <a:p>
            <a:pPr lvl="2"/>
            <a:r>
              <a:rPr lang="de-DE" dirty="0"/>
              <a:t>Dritte Ebene</a:t>
            </a:r>
          </a:p>
          <a:p>
            <a:pPr lvl="3"/>
            <a:r>
              <a:rPr lang="de-DE" dirty="0"/>
              <a:t>Vierte Ebene</a:t>
            </a:r>
          </a:p>
        </p:txBody>
      </p:sp>
      <p:sp>
        <p:nvSpPr>
          <p:cNvPr id="8" name="Rechteck 7"/>
          <p:cNvSpPr/>
          <p:nvPr userDrawn="1"/>
        </p:nvSpPr>
        <p:spPr>
          <a:xfrm>
            <a:off x="0" y="6738994"/>
            <a:ext cx="12192000" cy="119006"/>
          </a:xfrm>
          <a:prstGeom prst="rect">
            <a:avLst/>
          </a:prstGeom>
          <a:solidFill>
            <a:srgbClr val="457A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10" name="Rechteck 9"/>
          <p:cNvSpPr/>
          <p:nvPr userDrawn="1"/>
        </p:nvSpPr>
        <p:spPr>
          <a:xfrm>
            <a:off x="480053" y="6383868"/>
            <a:ext cx="7824192" cy="246221"/>
          </a:xfrm>
          <a:prstGeom prst="rect">
            <a:avLst/>
          </a:prstGeom>
        </p:spPr>
        <p:txBody>
          <a:bodyPr wrap="square">
            <a:spAutoFit/>
          </a:bodyPr>
          <a:lstStyle/>
          <a:p>
            <a:r>
              <a:rPr lang="de-DE" altLang="de-DE" sz="1000" b="0" i="0">
                <a:solidFill>
                  <a:schemeClr val="bg1">
                    <a:lumMod val="50000"/>
                  </a:schemeClr>
                </a:solidFill>
                <a:latin typeface="Arial Narrow" panose="020B0604020202020204" pitchFamily="34" charset="0"/>
                <a:cs typeface="Arial Narrow" panose="020B0604020202020204" pitchFamily="34" charset="0"/>
              </a:rPr>
              <a:t>Information Systems </a:t>
            </a:r>
            <a:r>
              <a:rPr lang="de-DE" altLang="de-DE" sz="1000" b="0" i="0" err="1">
                <a:solidFill>
                  <a:schemeClr val="bg1">
                    <a:lumMod val="50000"/>
                  </a:schemeClr>
                </a:solidFill>
                <a:latin typeface="Arial Narrow" panose="020B0604020202020204" pitchFamily="34" charset="0"/>
                <a:cs typeface="Arial Narrow" panose="020B0604020202020204" pitchFamily="34" charset="0"/>
              </a:rPr>
              <a:t>for</a:t>
            </a:r>
            <a:r>
              <a:rPr lang="de-DE" altLang="de-DE" sz="1000" b="0" i="0">
                <a:solidFill>
                  <a:schemeClr val="bg1">
                    <a:lumMod val="50000"/>
                  </a:schemeClr>
                </a:solidFill>
                <a:latin typeface="Arial Narrow" panose="020B0604020202020204" pitchFamily="34" charset="0"/>
                <a:cs typeface="Arial Narrow" panose="020B0604020202020204" pitchFamily="34" charset="0"/>
              </a:rPr>
              <a:t> </a:t>
            </a:r>
            <a:r>
              <a:rPr lang="de-DE" altLang="de-DE" sz="1000" b="0" i="0" err="1">
                <a:solidFill>
                  <a:schemeClr val="bg1">
                    <a:lumMod val="50000"/>
                  </a:schemeClr>
                </a:solidFill>
                <a:latin typeface="Arial Narrow" panose="020B0604020202020204" pitchFamily="34" charset="0"/>
                <a:cs typeface="Arial Narrow" panose="020B0604020202020204" pitchFamily="34" charset="0"/>
              </a:rPr>
              <a:t>Sustainable</a:t>
            </a:r>
            <a:r>
              <a:rPr lang="de-DE" altLang="de-DE" sz="1000" b="0" i="0">
                <a:solidFill>
                  <a:schemeClr val="bg1">
                    <a:lumMod val="50000"/>
                  </a:schemeClr>
                </a:solidFill>
                <a:latin typeface="Arial Narrow" panose="020B0604020202020204" pitchFamily="34" charset="0"/>
                <a:cs typeface="Arial Narrow" panose="020B0604020202020204" pitchFamily="34" charset="0"/>
              </a:rPr>
              <a:t> Society (is3) | </a:t>
            </a:r>
            <a:r>
              <a:rPr lang="de-DE" altLang="de-DE" sz="1000" b="0" i="0" err="1">
                <a:solidFill>
                  <a:schemeClr val="bg1">
                    <a:lumMod val="50000"/>
                  </a:schemeClr>
                </a:solidFill>
                <a:latin typeface="Arial Narrow" panose="020B0604020202020204" pitchFamily="34" charset="0"/>
                <a:cs typeface="Arial Narrow" panose="020B0604020202020204" pitchFamily="34" charset="0"/>
              </a:rPr>
              <a:t>WiSo</a:t>
            </a:r>
            <a:r>
              <a:rPr lang="de-DE" altLang="de-DE" sz="1000" b="0" i="0">
                <a:solidFill>
                  <a:schemeClr val="bg1">
                    <a:lumMod val="50000"/>
                  </a:schemeClr>
                </a:solidFill>
                <a:latin typeface="Arial Narrow" panose="020B0604020202020204" pitchFamily="34" charset="0"/>
                <a:cs typeface="Arial Narrow" panose="020B0604020202020204" pitchFamily="34" charset="0"/>
              </a:rPr>
              <a:t> </a:t>
            </a:r>
            <a:r>
              <a:rPr lang="de-DE" altLang="de-DE" sz="1000" b="0" i="0" err="1">
                <a:solidFill>
                  <a:schemeClr val="bg1">
                    <a:lumMod val="50000"/>
                  </a:schemeClr>
                </a:solidFill>
                <a:latin typeface="Arial Narrow" panose="020B0604020202020204" pitchFamily="34" charset="0"/>
                <a:cs typeface="Arial Narrow" panose="020B0604020202020204" pitchFamily="34" charset="0"/>
              </a:rPr>
              <a:t>Faculty</a:t>
            </a:r>
            <a:r>
              <a:rPr lang="de-DE" altLang="de-DE" sz="1000" b="0" i="0">
                <a:solidFill>
                  <a:schemeClr val="bg1">
                    <a:lumMod val="50000"/>
                  </a:schemeClr>
                </a:solidFill>
                <a:latin typeface="Arial Narrow" panose="020B0604020202020204" pitchFamily="34" charset="0"/>
                <a:cs typeface="Arial Narrow" panose="020B0604020202020204" pitchFamily="34" charset="0"/>
              </a:rPr>
              <a:t> | Univ.-Prof. Dr. Wolfgang </a:t>
            </a:r>
            <a:r>
              <a:rPr lang="de-DE" altLang="de-DE" sz="1000" b="0" i="0" err="1">
                <a:solidFill>
                  <a:schemeClr val="bg1">
                    <a:lumMod val="50000"/>
                  </a:schemeClr>
                </a:solidFill>
                <a:latin typeface="Arial Narrow" panose="020B0604020202020204" pitchFamily="34" charset="0"/>
                <a:cs typeface="Arial Narrow" panose="020B0604020202020204" pitchFamily="34" charset="0"/>
              </a:rPr>
              <a:t>Ketter</a:t>
            </a:r>
            <a:r>
              <a:rPr lang="de-DE" altLang="de-DE" sz="1000" b="0" i="0">
                <a:solidFill>
                  <a:schemeClr val="bg1">
                    <a:lumMod val="50000"/>
                  </a:schemeClr>
                </a:solidFill>
                <a:latin typeface="Arial Narrow" panose="020B0604020202020204" pitchFamily="34" charset="0"/>
                <a:cs typeface="Arial Narrow" panose="020B0604020202020204" pitchFamily="34" charset="0"/>
              </a:rPr>
              <a:t> |</a:t>
            </a:r>
            <a:r>
              <a:rPr lang="de-DE" altLang="de-DE" sz="1000" b="0" i="0" baseline="0">
                <a:solidFill>
                  <a:schemeClr val="bg1">
                    <a:lumMod val="50000"/>
                  </a:schemeClr>
                </a:solidFill>
                <a:latin typeface="Arial Narrow" panose="020B0604020202020204" pitchFamily="34" charset="0"/>
                <a:cs typeface="Arial Narrow" panose="020B0604020202020204" pitchFamily="34" charset="0"/>
              </a:rPr>
              <a:t> </a:t>
            </a:r>
            <a:fld id="{F98651E8-28A9-40EA-971A-EE9F3AB7359B}" type="datetime1">
              <a:rPr lang="de-DE" altLang="de-DE" sz="1000" b="0" i="0" smtClean="0">
                <a:solidFill>
                  <a:schemeClr val="bg1">
                    <a:lumMod val="50000"/>
                  </a:schemeClr>
                </a:solidFill>
                <a:latin typeface="Arial Narrow" panose="020B0604020202020204" pitchFamily="34" charset="0"/>
                <a:cs typeface="Arial Narrow" panose="020B0604020202020204" pitchFamily="34" charset="0"/>
              </a:rPr>
              <a:pPr/>
              <a:t>01.05.22</a:t>
            </a:fld>
            <a:endParaRPr lang="de-DE" altLang="de-DE" sz="1000" b="0" i="0">
              <a:solidFill>
                <a:schemeClr val="bg1">
                  <a:lumMod val="50000"/>
                </a:schemeClr>
              </a:solidFill>
              <a:latin typeface="Arial Narrow" panose="020B0604020202020204" pitchFamily="34" charset="0"/>
              <a:cs typeface="Arial Narrow" panose="020B0604020202020204" pitchFamily="34" charset="0"/>
            </a:endParaRPr>
          </a:p>
        </p:txBody>
      </p:sp>
      <p:sp>
        <p:nvSpPr>
          <p:cNvPr id="11" name="Title 1"/>
          <p:cNvSpPr>
            <a:spLocks noGrp="1"/>
          </p:cNvSpPr>
          <p:nvPr>
            <p:ph type="title"/>
          </p:nvPr>
        </p:nvSpPr>
        <p:spPr>
          <a:xfrm>
            <a:off x="618242" y="365124"/>
            <a:ext cx="10739616" cy="903289"/>
          </a:xfrm>
          <a:prstGeom prst="rect">
            <a:avLst/>
          </a:prstGeom>
        </p:spPr>
        <p:txBody>
          <a:bodyPr>
            <a:normAutofit/>
          </a:bodyPr>
          <a:lstStyle>
            <a:lvl1pPr>
              <a:defRPr sz="2800" b="0" i="0">
                <a:solidFill>
                  <a:srgbClr val="457A93"/>
                </a:solidFill>
                <a:latin typeface="Arial Narrow" panose="020B0604020202020204" pitchFamily="34" charset="0"/>
                <a:cs typeface="Arial Narrow" panose="020B0604020202020204" pitchFamily="34" charset="0"/>
              </a:defRPr>
            </a:lvl1pPr>
          </a:lstStyle>
          <a:p>
            <a:r>
              <a:rPr lang="de-DE" dirty="0"/>
              <a:t>Titelmasterformat durch Klicken bearbeiten</a:t>
            </a:r>
            <a:endParaRPr lang="en-US" dirty="0"/>
          </a:p>
        </p:txBody>
      </p:sp>
      <p:pic>
        <p:nvPicPr>
          <p:cNvPr id="12" name="Picture 4" descr="M:\Marketing\CD\CD_Logos\UzK_Logo_Quadrat_uniblau\UzK_LogoQuadrat.jp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408025" y="5702198"/>
            <a:ext cx="1517275" cy="771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9271043"/>
      </p:ext>
    </p:extLst>
  </p:cSld>
  <p:clrMapOvr>
    <a:masterClrMapping/>
  </p:clrMapOvr>
  <p:extLst>
    <p:ext uri="{DCECCB84-F9BA-43D5-87BE-67443E8EF086}">
      <p15:sldGuideLst xmlns:p15="http://schemas.microsoft.com/office/powerpoint/2012/main">
        <p15:guide id="1" orient="horz" pos="2160">
          <p15:clr>
            <a:srgbClr val="FBAE40"/>
          </p15:clr>
        </p15:guide>
        <p15:guide id="3" orient="horz" pos="2523">
          <p15:clr>
            <a:srgbClr val="FBAE40"/>
          </p15:clr>
        </p15:guide>
        <p15:guide id="4" pos="3772">
          <p15:clr>
            <a:srgbClr val="FBAE40"/>
          </p15:clr>
        </p15:guide>
        <p15:guide id="5" orient="horz" pos="2341">
          <p15:clr>
            <a:srgbClr val="FBAE40"/>
          </p15:clr>
        </p15:guide>
        <p15:guide id="6" orient="horz" pos="3861">
          <p15:clr>
            <a:srgbClr val="FBAE40"/>
          </p15:clr>
        </p15:guide>
        <p15:guide id="7" orient="horz" pos="799">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ags" Target="../tags/tag2.xml"/><Relationship Id="rId5" Type="http://schemas.openxmlformats.org/officeDocument/2006/relationships/vmlDrawing" Target="../drawings/vmlDrawing1.v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2" name="Objekt 1" hidden="1">
            <a:extLst>
              <a:ext uri="{FF2B5EF4-FFF2-40B4-BE49-F238E27FC236}">
                <a16:creationId xmlns:a16="http://schemas.microsoft.com/office/drawing/2014/main" id="{9D27BACB-262E-734F-817B-6AF20102B512}"/>
              </a:ext>
            </a:extLst>
          </p:cNvPr>
          <p:cNvGraphicFramePr>
            <a:graphicFrameLocks noChangeAspect="1"/>
          </p:cNvGraphicFramePr>
          <p:nvPr userDrawn="1">
            <p:custDataLst>
              <p:tags r:id="rId6"/>
            </p:custDataLst>
            <p:extLst>
              <p:ext uri="{D42A27DB-BD31-4B8C-83A1-F6EECF244321}">
                <p14:modId xmlns:p14="http://schemas.microsoft.com/office/powerpoint/2010/main" val="747448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67" name="think-cell Folie" r:id="rId7" imgW="7772400" imgH="10058400" progId="TCLayout.ActiveDocument.1">
                  <p:embed/>
                </p:oleObj>
              </mc:Choice>
              <mc:Fallback>
                <p:oleObj name="think-cell Folie" r:id="rId7" imgW="7772400" imgH="10058400" progId="TCLayout.ActiveDocument.1">
                  <p:embed/>
                  <p:pic>
                    <p:nvPicPr>
                      <p:cNvPr id="0" name=""/>
                      <p:cNvPicPr/>
                      <p:nvPr/>
                    </p:nvPicPr>
                    <p:blipFill>
                      <a:blip r:embed="rId8"/>
                      <a:stretch>
                        <a:fillRect/>
                      </a:stretch>
                    </p:blipFill>
                    <p:spPr>
                      <a:xfrm>
                        <a:off x="1588" y="1588"/>
                        <a:ext cx="1587" cy="1587"/>
                      </a:xfrm>
                      <a:prstGeom prst="rect">
                        <a:avLst/>
                      </a:prstGeom>
                    </p:spPr>
                  </p:pic>
                </p:oleObj>
              </mc:Fallback>
            </mc:AlternateContent>
          </a:graphicData>
        </a:graphic>
      </p:graphicFrame>
    </p:spTree>
    <p:extLst>
      <p:ext uri="{BB962C8B-B14F-4D97-AF65-F5344CB8AC3E}">
        <p14:creationId xmlns:p14="http://schemas.microsoft.com/office/powerpoint/2010/main" val="3844582710"/>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60"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44" userDrawn="1">
          <p15:clr>
            <a:srgbClr val="F26B43"/>
          </p15:clr>
        </p15:guide>
        <p15:guide id="2" pos="778" userDrawn="1">
          <p15:clr>
            <a:srgbClr val="F26B43"/>
          </p15:clr>
        </p15:guide>
        <p15:guide id="3" pos="5109" userDrawn="1">
          <p15:clr>
            <a:srgbClr val="F26B43"/>
          </p15:clr>
        </p15:guide>
        <p15:guide id="4" orient="horz" pos="2873" userDrawn="1">
          <p15:clr>
            <a:srgbClr val="F26B43"/>
          </p15:clr>
        </p15:guide>
        <p15:guide id="5" orient="horz" pos="337" userDrawn="1">
          <p15:clr>
            <a:srgbClr val="F26B43"/>
          </p15:clr>
        </p15:guide>
        <p15:guide id="6" pos="937" userDrawn="1">
          <p15:clr>
            <a:srgbClr val="F26B43"/>
          </p15:clr>
        </p15:guide>
        <p15:guide id="7" pos="1374" userDrawn="1">
          <p15:clr>
            <a:srgbClr val="F26B43"/>
          </p15:clr>
        </p15:guide>
        <p15:guide id="8" pos="1536" userDrawn="1">
          <p15:clr>
            <a:srgbClr val="F26B43"/>
          </p15:clr>
        </p15:guide>
        <p15:guide id="9" pos="1967" userDrawn="1">
          <p15:clr>
            <a:srgbClr val="F26B43"/>
          </p15:clr>
        </p15:guide>
        <p15:guide id="10" pos="2132" userDrawn="1">
          <p15:clr>
            <a:srgbClr val="F26B43"/>
          </p15:clr>
        </p15:guide>
        <p15:guide id="11" pos="2566" userDrawn="1">
          <p15:clr>
            <a:srgbClr val="F26B43"/>
          </p15:clr>
        </p15:guide>
        <p15:guide id="12" pos="2725" userDrawn="1">
          <p15:clr>
            <a:srgbClr val="F26B43"/>
          </p15:clr>
        </p15:guide>
        <p15:guide id="13" pos="3164" userDrawn="1">
          <p15:clr>
            <a:srgbClr val="F26B43"/>
          </p15:clr>
        </p15:guide>
        <p15:guide id="14" pos="3323" userDrawn="1">
          <p15:clr>
            <a:srgbClr val="F26B43"/>
          </p15:clr>
        </p15:guide>
        <p15:guide id="15" pos="3759" userDrawn="1">
          <p15:clr>
            <a:srgbClr val="F26B43"/>
          </p15:clr>
        </p15:guide>
        <p15:guide id="16" pos="3921" userDrawn="1">
          <p15:clr>
            <a:srgbClr val="F26B43"/>
          </p15:clr>
        </p15:guide>
        <p15:guide id="17" pos="4357" userDrawn="1">
          <p15:clr>
            <a:srgbClr val="F26B43"/>
          </p15:clr>
        </p15:guide>
        <p15:guide id="18" pos="4519" userDrawn="1">
          <p15:clr>
            <a:srgbClr val="F26B43"/>
          </p15:clr>
        </p15:guide>
        <p15:guide id="19" pos="4955" userDrawn="1">
          <p15:clr>
            <a:srgbClr val="F26B43"/>
          </p15:clr>
        </p15:guide>
        <p15:guide id="20" pos="5551" userDrawn="1">
          <p15:clr>
            <a:srgbClr val="F26B43"/>
          </p15:clr>
        </p15:guide>
        <p15:guide id="21" pos="5708" userDrawn="1">
          <p15:clr>
            <a:srgbClr val="F26B43"/>
          </p15:clr>
        </p15:guide>
        <p15:guide id="22" pos="6149" userDrawn="1">
          <p15:clr>
            <a:srgbClr val="F26B43"/>
          </p15:clr>
        </p15:guide>
        <p15:guide id="23" pos="6306" userDrawn="1">
          <p15:clr>
            <a:srgbClr val="F26B43"/>
          </p15:clr>
        </p15:guide>
        <p15:guide id="24" pos="6740" userDrawn="1">
          <p15:clr>
            <a:srgbClr val="F26B43"/>
          </p15:clr>
        </p15:guide>
        <p15:guide id="25" pos="6905" userDrawn="1">
          <p15:clr>
            <a:srgbClr val="F26B43"/>
          </p15:clr>
        </p15:guide>
        <p15:guide id="26" pos="7338" userDrawn="1">
          <p15:clr>
            <a:srgbClr val="F26B43"/>
          </p15:clr>
        </p15:guide>
        <p15:guide id="27" orient="horz" pos="808" userDrawn="1">
          <p15:clr>
            <a:srgbClr val="F26B43"/>
          </p15:clr>
        </p15:guide>
        <p15:guide id="28" orient="horz" pos="972" userDrawn="1">
          <p15:clr>
            <a:srgbClr val="F26B43"/>
          </p15:clr>
        </p15:guide>
        <p15:guide id="29" orient="horz" pos="1601" userDrawn="1">
          <p15:clr>
            <a:srgbClr val="F26B43"/>
          </p15:clr>
        </p15:guide>
        <p15:guide id="30" orient="horz" pos="2080" userDrawn="1">
          <p15:clr>
            <a:srgbClr val="F26B43"/>
          </p15:clr>
        </p15:guide>
        <p15:guide id="31" orient="horz" pos="2237" userDrawn="1">
          <p15:clr>
            <a:srgbClr val="F26B43"/>
          </p15:clr>
        </p15:guide>
        <p15:guide id="32" orient="horz" pos="3929" userDrawn="1">
          <p15:clr>
            <a:srgbClr val="F26B43"/>
          </p15:clr>
        </p15:guide>
        <p15:guide id="33" orient="horz" pos="3344" userDrawn="1">
          <p15:clr>
            <a:srgbClr val="F26B43"/>
          </p15:clr>
        </p15:guide>
        <p15:guide id="34" orient="horz" pos="3501" userDrawn="1">
          <p15:clr>
            <a:srgbClr val="F26B43"/>
          </p15:clr>
        </p15:guide>
        <p15:guide id="35" orient="horz" pos="2718" userDrawn="1">
          <p15:clr>
            <a:srgbClr val="F26B43"/>
          </p15:clr>
        </p15:guide>
        <p15:guide id="36" pos="337"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http://www.is3.uni-koeln.de/" TargetMode="External"/><Relationship Id="rId1" Type="http://schemas.openxmlformats.org/officeDocument/2006/relationships/slideLayout" Target="../slideLayouts/slideLayout3.xml"/><Relationship Id="rId5" Type="http://schemas.openxmlformats.org/officeDocument/2006/relationships/image" Target="../media/image8.tiff"/><Relationship Id="rId4" Type="http://schemas.openxmlformats.org/officeDocument/2006/relationships/hyperlink" Target="mailto:is3-teaching@wiso.uni-koeln.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3"/>
          <p:cNvSpPr txBox="1"/>
          <p:nvPr/>
        </p:nvSpPr>
        <p:spPr>
          <a:xfrm>
            <a:off x="428263" y="5157193"/>
            <a:ext cx="11230337" cy="969496"/>
          </a:xfrm>
          <a:prstGeom prst="rect">
            <a:avLst/>
          </a:prstGeom>
          <a:noFill/>
        </p:spPr>
        <p:txBody>
          <a:bodyPr wrap="square" rtlCol="0">
            <a:spAutoFit/>
          </a:bodyPr>
          <a:lstStyle/>
          <a:p>
            <a:r>
              <a:rPr lang="en-US" sz="3200" dirty="0">
                <a:solidFill>
                  <a:schemeClr val="bg1"/>
                </a:solidFill>
                <a:latin typeface="Arial Narrow" panose="020B0604020202020204" pitchFamily="34" charset="0"/>
                <a:cs typeface="Arial Narrow" panose="020B0604020202020204" pitchFamily="34" charset="0"/>
              </a:rPr>
              <a:t>Workshop 4 – Spatial Analytics </a:t>
            </a:r>
            <a:endParaRPr lang="en-US" sz="3200" baseline="30000" dirty="0">
              <a:solidFill>
                <a:schemeClr val="bg1"/>
              </a:solidFill>
              <a:latin typeface="Arial Narrow" panose="020B0604020202020204" pitchFamily="34" charset="0"/>
              <a:cs typeface="Arial Narrow" panose="020B0604020202020204" pitchFamily="34" charset="0"/>
            </a:endParaRPr>
          </a:p>
          <a:p>
            <a:pPr>
              <a:spcBef>
                <a:spcPts val="600"/>
              </a:spcBef>
            </a:pPr>
            <a:r>
              <a:rPr lang="en-US" sz="2000" dirty="0">
                <a:solidFill>
                  <a:schemeClr val="bg1"/>
                </a:solidFill>
                <a:latin typeface="Arial Narrow" panose="020B0604020202020204" pitchFamily="34" charset="0"/>
                <a:cs typeface="Arial Narrow" panose="020B0604020202020204" pitchFamily="34" charset="0"/>
              </a:rPr>
              <a:t>Advanced Analytics and Applications [AAA]</a:t>
            </a:r>
          </a:p>
        </p:txBody>
      </p:sp>
      <p:sp>
        <p:nvSpPr>
          <p:cNvPr id="5" name="Rechteck 4"/>
          <p:cNvSpPr/>
          <p:nvPr/>
        </p:nvSpPr>
        <p:spPr>
          <a:xfrm>
            <a:off x="428262" y="6335742"/>
            <a:ext cx="11230338" cy="261610"/>
          </a:xfrm>
          <a:prstGeom prst="rect">
            <a:avLst/>
          </a:prstGeom>
        </p:spPr>
        <p:txBody>
          <a:bodyPr wrap="square">
            <a:spAutoFit/>
          </a:bodyPr>
          <a:lstStyle/>
          <a:p>
            <a:r>
              <a:rPr lang="en-US" altLang="de-DE" sz="1100" dirty="0">
                <a:solidFill>
                  <a:schemeClr val="bg1"/>
                </a:solidFill>
                <a:latin typeface="Arial Narrow" panose="020B0604020202020204" pitchFamily="34" charset="0"/>
                <a:cs typeface="Arial Narrow" panose="020B0604020202020204" pitchFamily="34" charset="0"/>
              </a:rPr>
              <a:t>Information Systems for Sustainable Society (is3) | WiSo Faculty | Univ.-Prof. Dr. Wolfgang Ketter  | </a:t>
            </a:r>
            <a:fld id="{F98651E8-28A9-40EA-971A-EE9F3AB7359B}" type="datetime1">
              <a:rPr lang="en-US" altLang="de-DE" sz="1100" smtClean="0">
                <a:solidFill>
                  <a:schemeClr val="bg1"/>
                </a:solidFill>
                <a:latin typeface="Arial Narrow" panose="020B0604020202020204" pitchFamily="34" charset="0"/>
                <a:cs typeface="Arial Narrow" panose="020B0604020202020204" pitchFamily="34" charset="0"/>
              </a:rPr>
              <a:pPr/>
              <a:t>5/1/22</a:t>
            </a:fld>
            <a:endParaRPr lang="en-US" altLang="de-DE" sz="1100" dirty="0">
              <a:solidFill>
                <a:schemeClr val="bg1"/>
              </a:solidFill>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171195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393">
            <a:extLst>
              <a:ext uri="{FF2B5EF4-FFF2-40B4-BE49-F238E27FC236}">
                <a16:creationId xmlns:a16="http://schemas.microsoft.com/office/drawing/2014/main" id="{3E9083A1-A136-D245-A4AD-3F75C99E5FB0}"/>
              </a:ext>
            </a:extLst>
          </p:cNvPr>
          <p:cNvSpPr/>
          <p:nvPr/>
        </p:nvSpPr>
        <p:spPr>
          <a:xfrm>
            <a:off x="539544" y="2264892"/>
            <a:ext cx="11114087" cy="1031052"/>
          </a:xfrm>
          <a:prstGeom prst="rect">
            <a:avLst/>
          </a:prstGeom>
          <a:solidFill>
            <a:srgbClr val="457993">
              <a:lumMod val="20000"/>
              <a:lumOff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0" name="TextBox 7">
            <a:extLst>
              <a:ext uri="{FF2B5EF4-FFF2-40B4-BE49-F238E27FC236}">
                <a16:creationId xmlns:a16="http://schemas.microsoft.com/office/drawing/2014/main" id="{6AF2F257-F52D-CF42-90A7-73FAD10CCD2C}"/>
              </a:ext>
            </a:extLst>
          </p:cNvPr>
          <p:cNvSpPr txBox="1"/>
          <p:nvPr/>
        </p:nvSpPr>
        <p:spPr>
          <a:xfrm>
            <a:off x="1043955" y="2221120"/>
            <a:ext cx="377026" cy="1107996"/>
          </a:xfrm>
          <a:prstGeom prst="rect">
            <a:avLst/>
          </a:prstGeom>
          <a:noFill/>
        </p:spPr>
        <p:txBody>
          <a:bodyPr wrap="none" rtlCol="0">
            <a:spAutoFit/>
          </a:bodyPr>
          <a:lstStyle/>
          <a:p>
            <a:r>
              <a:rPr lang="en-US" sz="6600" dirty="0">
                <a:solidFill>
                  <a:srgbClr val="457993"/>
                </a:solidFill>
                <a:latin typeface="Arial Narrow" panose="020B0604020202020204" pitchFamily="34" charset="0"/>
                <a:cs typeface="Arial Narrow" panose="020B0604020202020204" pitchFamily="34" charset="0"/>
              </a:rPr>
              <a:t>I</a:t>
            </a:r>
          </a:p>
        </p:txBody>
      </p:sp>
      <p:sp>
        <p:nvSpPr>
          <p:cNvPr id="11" name="TextBox 391">
            <a:extLst>
              <a:ext uri="{FF2B5EF4-FFF2-40B4-BE49-F238E27FC236}">
                <a16:creationId xmlns:a16="http://schemas.microsoft.com/office/drawing/2014/main" id="{26C3BE23-6450-E44A-A401-44063736B399}"/>
              </a:ext>
            </a:extLst>
          </p:cNvPr>
          <p:cNvSpPr txBox="1"/>
          <p:nvPr/>
        </p:nvSpPr>
        <p:spPr>
          <a:xfrm>
            <a:off x="851594" y="3329116"/>
            <a:ext cx="569387" cy="1107996"/>
          </a:xfrm>
          <a:prstGeom prst="rect">
            <a:avLst/>
          </a:prstGeom>
          <a:noFill/>
        </p:spPr>
        <p:txBody>
          <a:bodyPr wrap="none" rtlCol="0">
            <a:spAutoFit/>
          </a:bodyPr>
          <a:lstStyle/>
          <a:p>
            <a:r>
              <a:rPr lang="en-US" sz="6600" dirty="0">
                <a:solidFill>
                  <a:srgbClr val="457993"/>
                </a:solidFill>
                <a:latin typeface="Arial Narrow" panose="020B0604020202020204" pitchFamily="34" charset="0"/>
                <a:cs typeface="Arial Narrow" panose="020B0604020202020204" pitchFamily="34" charset="0"/>
              </a:rPr>
              <a:t>II</a:t>
            </a:r>
          </a:p>
        </p:txBody>
      </p:sp>
      <p:sp>
        <p:nvSpPr>
          <p:cNvPr id="12" name="TextBox 9">
            <a:extLst>
              <a:ext uri="{FF2B5EF4-FFF2-40B4-BE49-F238E27FC236}">
                <a16:creationId xmlns:a16="http://schemas.microsoft.com/office/drawing/2014/main" id="{DBD6576F-39DC-1C4F-8D7D-EA4C43070EC7}"/>
              </a:ext>
            </a:extLst>
          </p:cNvPr>
          <p:cNvSpPr txBox="1"/>
          <p:nvPr/>
        </p:nvSpPr>
        <p:spPr>
          <a:xfrm>
            <a:off x="1991544" y="2481331"/>
            <a:ext cx="3605474" cy="523220"/>
          </a:xfrm>
          <a:prstGeom prst="rect">
            <a:avLst/>
          </a:prstGeom>
          <a:noFill/>
        </p:spPr>
        <p:txBody>
          <a:bodyPr wrap="none" rtlCol="0">
            <a:spAutoFit/>
          </a:bodyPr>
          <a:lstStyle/>
          <a:p>
            <a:r>
              <a:rPr lang="en-US" sz="2800" dirty="0">
                <a:solidFill>
                  <a:srgbClr val="000000"/>
                </a:solidFill>
                <a:latin typeface="Arial Narrow" panose="020B0604020202020204" pitchFamily="34" charset="0"/>
                <a:cs typeface="Arial Narrow" panose="020B0604020202020204" pitchFamily="34" charset="0"/>
              </a:rPr>
              <a:t>Multiple Choice Questions</a:t>
            </a:r>
            <a:endParaRPr lang="en-US" sz="2800" b="1" dirty="0">
              <a:solidFill>
                <a:srgbClr val="000000"/>
              </a:solidFill>
              <a:latin typeface="Arial Narrow" panose="020B0604020202020204" pitchFamily="34" charset="0"/>
              <a:cs typeface="Arial Narrow" panose="020B0604020202020204" pitchFamily="34" charset="0"/>
            </a:endParaRPr>
          </a:p>
        </p:txBody>
      </p:sp>
      <p:sp>
        <p:nvSpPr>
          <p:cNvPr id="13" name="TextBox 10">
            <a:extLst>
              <a:ext uri="{FF2B5EF4-FFF2-40B4-BE49-F238E27FC236}">
                <a16:creationId xmlns:a16="http://schemas.microsoft.com/office/drawing/2014/main" id="{D3CEAC30-C1B1-9741-98BA-4B43A88B6FCB}"/>
              </a:ext>
            </a:extLst>
          </p:cNvPr>
          <p:cNvSpPr txBox="1"/>
          <p:nvPr/>
        </p:nvSpPr>
        <p:spPr>
          <a:xfrm>
            <a:off x="1991544" y="3621504"/>
            <a:ext cx="1951175" cy="523220"/>
          </a:xfrm>
          <a:prstGeom prst="rect">
            <a:avLst/>
          </a:prstGeom>
          <a:noFill/>
        </p:spPr>
        <p:txBody>
          <a:bodyPr wrap="none" rtlCol="0">
            <a:spAutoFit/>
          </a:bodyPr>
          <a:lstStyle/>
          <a:p>
            <a:r>
              <a:rPr lang="en-US" sz="2800" dirty="0">
                <a:solidFill>
                  <a:srgbClr val="000000"/>
                </a:solidFill>
                <a:latin typeface="Arial Narrow" panose="020B0604020202020204" pitchFamily="34" charset="0"/>
                <a:cs typeface="Arial Narrow" panose="020B0604020202020204" pitchFamily="34" charset="0"/>
              </a:rPr>
              <a:t>Programming</a:t>
            </a:r>
          </a:p>
        </p:txBody>
      </p:sp>
    </p:spTree>
    <p:extLst>
      <p:ext uri="{BB962C8B-B14F-4D97-AF65-F5344CB8AC3E}">
        <p14:creationId xmlns:p14="http://schemas.microsoft.com/office/powerpoint/2010/main" val="2289150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0305F05E-B583-4644-83CF-05251D86206E}"/>
              </a:ext>
            </a:extLst>
          </p:cNvPr>
          <p:cNvSpPr>
            <a:spLocks noGrp="1"/>
          </p:cNvSpPr>
          <p:nvPr>
            <p:ph type="body" sz="quarter" idx="11"/>
          </p:nvPr>
        </p:nvSpPr>
        <p:spPr/>
        <p:txBody>
          <a:bodyPr/>
          <a:lstStyle/>
          <a:p>
            <a:r>
              <a:rPr lang="de-DE" dirty="0" err="1"/>
              <a:t>Question</a:t>
            </a:r>
            <a:r>
              <a:rPr lang="de-DE" dirty="0"/>
              <a:t> 1.1: Soft vs. Hard Clustering</a:t>
            </a:r>
          </a:p>
          <a:p>
            <a:endParaRPr lang="de-DE" dirty="0"/>
          </a:p>
        </p:txBody>
      </p:sp>
      <p:sp>
        <p:nvSpPr>
          <p:cNvPr id="3" name="Textplatzhalter 2">
            <a:extLst>
              <a:ext uri="{FF2B5EF4-FFF2-40B4-BE49-F238E27FC236}">
                <a16:creationId xmlns:a16="http://schemas.microsoft.com/office/drawing/2014/main" id="{7813DE98-74F3-E64D-817B-2E9FA3E643A7}"/>
              </a:ext>
            </a:extLst>
          </p:cNvPr>
          <p:cNvSpPr>
            <a:spLocks noGrp="1"/>
          </p:cNvSpPr>
          <p:nvPr>
            <p:ph type="body" sz="quarter" idx="12"/>
          </p:nvPr>
        </p:nvSpPr>
        <p:spPr>
          <a:xfrm>
            <a:off x="534988" y="260648"/>
            <a:ext cx="11089307" cy="346349"/>
          </a:xfrm>
        </p:spPr>
        <p:txBody>
          <a:bodyPr/>
          <a:lstStyle/>
          <a:p>
            <a:r>
              <a:rPr lang="de-DE" dirty="0"/>
              <a:t>AAA Workshop</a:t>
            </a:r>
          </a:p>
        </p:txBody>
      </p:sp>
      <p:pic>
        <p:nvPicPr>
          <p:cNvPr id="4" name="Grafik 3">
            <a:extLst>
              <a:ext uri="{FF2B5EF4-FFF2-40B4-BE49-F238E27FC236}">
                <a16:creationId xmlns:a16="http://schemas.microsoft.com/office/drawing/2014/main" id="{7780E945-9D68-7E4D-B679-3CB2F6AA2FC6}"/>
              </a:ext>
            </a:extLst>
          </p:cNvPr>
          <p:cNvPicPr>
            <a:picLocks noChangeAspect="1"/>
          </p:cNvPicPr>
          <p:nvPr/>
        </p:nvPicPr>
        <p:blipFill>
          <a:blip r:embed="rId2"/>
          <a:stretch>
            <a:fillRect/>
          </a:stretch>
        </p:blipFill>
        <p:spPr>
          <a:xfrm>
            <a:off x="2832100" y="2724150"/>
            <a:ext cx="6527800" cy="1409700"/>
          </a:xfrm>
          <a:prstGeom prst="rect">
            <a:avLst/>
          </a:prstGeom>
        </p:spPr>
      </p:pic>
    </p:spTree>
    <p:extLst>
      <p:ext uri="{BB962C8B-B14F-4D97-AF65-F5344CB8AC3E}">
        <p14:creationId xmlns:p14="http://schemas.microsoft.com/office/powerpoint/2010/main" val="915815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0305F05E-B583-4644-83CF-05251D86206E}"/>
              </a:ext>
            </a:extLst>
          </p:cNvPr>
          <p:cNvSpPr>
            <a:spLocks noGrp="1"/>
          </p:cNvSpPr>
          <p:nvPr>
            <p:ph type="body" sz="quarter" idx="11"/>
          </p:nvPr>
        </p:nvSpPr>
        <p:spPr/>
        <p:txBody>
          <a:bodyPr/>
          <a:lstStyle/>
          <a:p>
            <a:r>
              <a:rPr lang="de-DE" dirty="0" err="1"/>
              <a:t>Question</a:t>
            </a:r>
            <a:r>
              <a:rPr lang="de-DE" dirty="0"/>
              <a:t> 1.1: Soft vs. Hard Clustering</a:t>
            </a:r>
          </a:p>
          <a:p>
            <a:endParaRPr lang="de-DE" dirty="0"/>
          </a:p>
        </p:txBody>
      </p:sp>
      <p:sp>
        <p:nvSpPr>
          <p:cNvPr id="3" name="Textplatzhalter 2">
            <a:extLst>
              <a:ext uri="{FF2B5EF4-FFF2-40B4-BE49-F238E27FC236}">
                <a16:creationId xmlns:a16="http://schemas.microsoft.com/office/drawing/2014/main" id="{7813DE98-74F3-E64D-817B-2E9FA3E643A7}"/>
              </a:ext>
            </a:extLst>
          </p:cNvPr>
          <p:cNvSpPr>
            <a:spLocks noGrp="1"/>
          </p:cNvSpPr>
          <p:nvPr>
            <p:ph type="body" sz="quarter" idx="12"/>
          </p:nvPr>
        </p:nvSpPr>
        <p:spPr>
          <a:xfrm>
            <a:off x="534988" y="260648"/>
            <a:ext cx="11089307" cy="346349"/>
          </a:xfrm>
        </p:spPr>
        <p:txBody>
          <a:bodyPr/>
          <a:lstStyle/>
          <a:p>
            <a:r>
              <a:rPr lang="de-DE" dirty="0"/>
              <a:t>AAA Workshop</a:t>
            </a:r>
          </a:p>
        </p:txBody>
      </p:sp>
      <p:pic>
        <p:nvPicPr>
          <p:cNvPr id="4" name="Grafik 3">
            <a:extLst>
              <a:ext uri="{FF2B5EF4-FFF2-40B4-BE49-F238E27FC236}">
                <a16:creationId xmlns:a16="http://schemas.microsoft.com/office/drawing/2014/main" id="{7780E945-9D68-7E4D-B679-3CB2F6AA2FC6}"/>
              </a:ext>
            </a:extLst>
          </p:cNvPr>
          <p:cNvPicPr>
            <a:picLocks noChangeAspect="1"/>
          </p:cNvPicPr>
          <p:nvPr/>
        </p:nvPicPr>
        <p:blipFill>
          <a:blip r:embed="rId2"/>
          <a:stretch>
            <a:fillRect/>
          </a:stretch>
        </p:blipFill>
        <p:spPr>
          <a:xfrm>
            <a:off x="2832100" y="2724150"/>
            <a:ext cx="6527800" cy="1409700"/>
          </a:xfrm>
          <a:prstGeom prst="rect">
            <a:avLst/>
          </a:prstGeom>
        </p:spPr>
      </p:pic>
      <p:sp>
        <p:nvSpPr>
          <p:cNvPr id="6" name="Textfeld 5">
            <a:extLst>
              <a:ext uri="{FF2B5EF4-FFF2-40B4-BE49-F238E27FC236}">
                <a16:creationId xmlns:a16="http://schemas.microsoft.com/office/drawing/2014/main" id="{8A2BC869-C6A1-A148-B1A3-379502A0058B}"/>
              </a:ext>
            </a:extLst>
          </p:cNvPr>
          <p:cNvSpPr txBox="1"/>
          <p:nvPr/>
        </p:nvSpPr>
        <p:spPr>
          <a:xfrm>
            <a:off x="2841155" y="4388860"/>
            <a:ext cx="6527800" cy="1200329"/>
          </a:xfrm>
          <a:prstGeom prst="rect">
            <a:avLst/>
          </a:prstGeom>
          <a:noFill/>
        </p:spPr>
        <p:txBody>
          <a:bodyPr wrap="square" rtlCol="0">
            <a:spAutoFit/>
          </a:bodyPr>
          <a:lstStyle/>
          <a:p>
            <a:r>
              <a:rPr lang="en-US" b="1" dirty="0"/>
              <a:t>Solution</a:t>
            </a:r>
            <a:r>
              <a:rPr lang="en-US" dirty="0"/>
              <a:t>: Technically, all of these element can be used to represent visual hierarchy. Color and Icons as discussed in the lecture. Arcs for Origin Destination pattern (thickness of arc), and 3D objects for buildings, AR applications (e.g., </a:t>
            </a:r>
            <a:r>
              <a:rPr lang="en-US" dirty="0" err="1"/>
              <a:t>Pokemon</a:t>
            </a:r>
            <a:r>
              <a:rPr lang="en-US" dirty="0"/>
              <a:t> Go)</a:t>
            </a:r>
          </a:p>
        </p:txBody>
      </p:sp>
    </p:spTree>
    <p:extLst>
      <p:ext uri="{BB962C8B-B14F-4D97-AF65-F5344CB8AC3E}">
        <p14:creationId xmlns:p14="http://schemas.microsoft.com/office/powerpoint/2010/main" val="86266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0305F05E-B583-4644-83CF-05251D86206E}"/>
              </a:ext>
            </a:extLst>
          </p:cNvPr>
          <p:cNvSpPr>
            <a:spLocks noGrp="1"/>
          </p:cNvSpPr>
          <p:nvPr>
            <p:ph type="body" sz="quarter" idx="11"/>
          </p:nvPr>
        </p:nvSpPr>
        <p:spPr/>
        <p:txBody>
          <a:bodyPr/>
          <a:lstStyle/>
          <a:p>
            <a:r>
              <a:rPr lang="de-DE" dirty="0" err="1"/>
              <a:t>Question</a:t>
            </a:r>
            <a:r>
              <a:rPr lang="de-DE" dirty="0"/>
              <a:t> 1.1: Soft vs. Hard Clustering</a:t>
            </a:r>
          </a:p>
          <a:p>
            <a:endParaRPr lang="de-DE" dirty="0"/>
          </a:p>
        </p:txBody>
      </p:sp>
      <p:sp>
        <p:nvSpPr>
          <p:cNvPr id="3" name="Textplatzhalter 2">
            <a:extLst>
              <a:ext uri="{FF2B5EF4-FFF2-40B4-BE49-F238E27FC236}">
                <a16:creationId xmlns:a16="http://schemas.microsoft.com/office/drawing/2014/main" id="{7813DE98-74F3-E64D-817B-2E9FA3E643A7}"/>
              </a:ext>
            </a:extLst>
          </p:cNvPr>
          <p:cNvSpPr>
            <a:spLocks noGrp="1"/>
          </p:cNvSpPr>
          <p:nvPr>
            <p:ph type="body" sz="quarter" idx="12"/>
          </p:nvPr>
        </p:nvSpPr>
        <p:spPr>
          <a:xfrm>
            <a:off x="534988" y="260648"/>
            <a:ext cx="11089307" cy="346349"/>
          </a:xfrm>
        </p:spPr>
        <p:txBody>
          <a:bodyPr/>
          <a:lstStyle/>
          <a:p>
            <a:r>
              <a:rPr lang="de-DE" dirty="0"/>
              <a:t>AAA Workshop</a:t>
            </a:r>
          </a:p>
        </p:txBody>
      </p:sp>
      <p:pic>
        <p:nvPicPr>
          <p:cNvPr id="5" name="Grafik 4">
            <a:extLst>
              <a:ext uri="{FF2B5EF4-FFF2-40B4-BE49-F238E27FC236}">
                <a16:creationId xmlns:a16="http://schemas.microsoft.com/office/drawing/2014/main" id="{03165C4C-F0E4-A346-9F3E-046F9F3834AC}"/>
              </a:ext>
            </a:extLst>
          </p:cNvPr>
          <p:cNvPicPr>
            <a:picLocks noChangeAspect="1"/>
          </p:cNvPicPr>
          <p:nvPr/>
        </p:nvPicPr>
        <p:blipFill rotWithShape="1">
          <a:blip r:embed="rId2"/>
          <a:srcRect t="3389"/>
          <a:stretch/>
        </p:blipFill>
        <p:spPr>
          <a:xfrm>
            <a:off x="2711624" y="2852936"/>
            <a:ext cx="6692900" cy="1239227"/>
          </a:xfrm>
          <a:prstGeom prst="rect">
            <a:avLst/>
          </a:prstGeom>
        </p:spPr>
      </p:pic>
    </p:spTree>
    <p:extLst>
      <p:ext uri="{BB962C8B-B14F-4D97-AF65-F5344CB8AC3E}">
        <p14:creationId xmlns:p14="http://schemas.microsoft.com/office/powerpoint/2010/main" val="836150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0305F05E-B583-4644-83CF-05251D86206E}"/>
              </a:ext>
            </a:extLst>
          </p:cNvPr>
          <p:cNvSpPr>
            <a:spLocks noGrp="1"/>
          </p:cNvSpPr>
          <p:nvPr>
            <p:ph type="body" sz="quarter" idx="11"/>
          </p:nvPr>
        </p:nvSpPr>
        <p:spPr/>
        <p:txBody>
          <a:bodyPr/>
          <a:lstStyle/>
          <a:p>
            <a:r>
              <a:rPr lang="de-DE" dirty="0" err="1"/>
              <a:t>Question</a:t>
            </a:r>
            <a:r>
              <a:rPr lang="de-DE" dirty="0"/>
              <a:t> 1.1: Soft vs. Hard Clustering</a:t>
            </a:r>
          </a:p>
          <a:p>
            <a:endParaRPr lang="de-DE" dirty="0"/>
          </a:p>
        </p:txBody>
      </p:sp>
      <p:sp>
        <p:nvSpPr>
          <p:cNvPr id="3" name="Textplatzhalter 2">
            <a:extLst>
              <a:ext uri="{FF2B5EF4-FFF2-40B4-BE49-F238E27FC236}">
                <a16:creationId xmlns:a16="http://schemas.microsoft.com/office/drawing/2014/main" id="{7813DE98-74F3-E64D-817B-2E9FA3E643A7}"/>
              </a:ext>
            </a:extLst>
          </p:cNvPr>
          <p:cNvSpPr>
            <a:spLocks noGrp="1"/>
          </p:cNvSpPr>
          <p:nvPr>
            <p:ph type="body" sz="quarter" idx="12"/>
          </p:nvPr>
        </p:nvSpPr>
        <p:spPr>
          <a:xfrm>
            <a:off x="534988" y="260648"/>
            <a:ext cx="11089307" cy="346349"/>
          </a:xfrm>
        </p:spPr>
        <p:txBody>
          <a:bodyPr/>
          <a:lstStyle/>
          <a:p>
            <a:r>
              <a:rPr lang="de-DE" dirty="0"/>
              <a:t>AAA Workshop</a:t>
            </a:r>
          </a:p>
        </p:txBody>
      </p:sp>
      <p:pic>
        <p:nvPicPr>
          <p:cNvPr id="5" name="Grafik 4">
            <a:extLst>
              <a:ext uri="{FF2B5EF4-FFF2-40B4-BE49-F238E27FC236}">
                <a16:creationId xmlns:a16="http://schemas.microsoft.com/office/drawing/2014/main" id="{03165C4C-F0E4-A346-9F3E-046F9F3834AC}"/>
              </a:ext>
            </a:extLst>
          </p:cNvPr>
          <p:cNvPicPr>
            <a:picLocks noChangeAspect="1"/>
          </p:cNvPicPr>
          <p:nvPr/>
        </p:nvPicPr>
        <p:blipFill rotWithShape="1">
          <a:blip r:embed="rId2"/>
          <a:srcRect t="3389"/>
          <a:stretch/>
        </p:blipFill>
        <p:spPr>
          <a:xfrm>
            <a:off x="2711624" y="2852936"/>
            <a:ext cx="6692900" cy="1239227"/>
          </a:xfrm>
          <a:prstGeom prst="rect">
            <a:avLst/>
          </a:prstGeom>
        </p:spPr>
      </p:pic>
      <p:sp>
        <p:nvSpPr>
          <p:cNvPr id="6" name="Rahmen 5">
            <a:extLst>
              <a:ext uri="{FF2B5EF4-FFF2-40B4-BE49-F238E27FC236}">
                <a16:creationId xmlns:a16="http://schemas.microsoft.com/office/drawing/2014/main" id="{55E14D3D-685C-6143-9185-600EEC28FFD0}"/>
              </a:ext>
            </a:extLst>
          </p:cNvPr>
          <p:cNvSpPr/>
          <p:nvPr/>
        </p:nvSpPr>
        <p:spPr>
          <a:xfrm>
            <a:off x="3054080" y="3734616"/>
            <a:ext cx="3153290" cy="327430"/>
          </a:xfrm>
          <a:prstGeom prst="fram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8" name="Textfeld 7">
            <a:extLst>
              <a:ext uri="{FF2B5EF4-FFF2-40B4-BE49-F238E27FC236}">
                <a16:creationId xmlns:a16="http://schemas.microsoft.com/office/drawing/2014/main" id="{C27481E4-7D33-6F4B-A5A1-BFB539B7A9E2}"/>
              </a:ext>
            </a:extLst>
          </p:cNvPr>
          <p:cNvSpPr txBox="1"/>
          <p:nvPr/>
        </p:nvSpPr>
        <p:spPr>
          <a:xfrm>
            <a:off x="3024554" y="4308230"/>
            <a:ext cx="6714274" cy="646331"/>
          </a:xfrm>
          <a:prstGeom prst="rect">
            <a:avLst/>
          </a:prstGeom>
          <a:noFill/>
        </p:spPr>
        <p:txBody>
          <a:bodyPr wrap="none" rtlCol="0">
            <a:spAutoFit/>
          </a:bodyPr>
          <a:lstStyle/>
          <a:p>
            <a:r>
              <a:rPr lang="en-US" dirty="0"/>
              <a:t>There exists no CRS that can optimize all three dimension all together.</a:t>
            </a:r>
            <a:br>
              <a:rPr lang="en-US" dirty="0"/>
            </a:br>
            <a:r>
              <a:rPr lang="en-US" dirty="0"/>
              <a:t>Select the CRS that is catered for your needs</a:t>
            </a:r>
          </a:p>
        </p:txBody>
      </p:sp>
    </p:spTree>
    <p:extLst>
      <p:ext uri="{BB962C8B-B14F-4D97-AF65-F5344CB8AC3E}">
        <p14:creationId xmlns:p14="http://schemas.microsoft.com/office/powerpoint/2010/main" val="460752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393">
            <a:extLst>
              <a:ext uri="{FF2B5EF4-FFF2-40B4-BE49-F238E27FC236}">
                <a16:creationId xmlns:a16="http://schemas.microsoft.com/office/drawing/2014/main" id="{3E9083A1-A136-D245-A4AD-3F75C99E5FB0}"/>
              </a:ext>
            </a:extLst>
          </p:cNvPr>
          <p:cNvSpPr/>
          <p:nvPr/>
        </p:nvSpPr>
        <p:spPr>
          <a:xfrm>
            <a:off x="479376" y="3367588"/>
            <a:ext cx="11114087" cy="1031052"/>
          </a:xfrm>
          <a:prstGeom prst="rect">
            <a:avLst/>
          </a:prstGeom>
          <a:solidFill>
            <a:srgbClr val="457993">
              <a:lumMod val="20000"/>
              <a:lumOff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10" name="TextBox 7">
            <a:extLst>
              <a:ext uri="{FF2B5EF4-FFF2-40B4-BE49-F238E27FC236}">
                <a16:creationId xmlns:a16="http://schemas.microsoft.com/office/drawing/2014/main" id="{6AF2F257-F52D-CF42-90A7-73FAD10CCD2C}"/>
              </a:ext>
            </a:extLst>
          </p:cNvPr>
          <p:cNvSpPr txBox="1"/>
          <p:nvPr/>
        </p:nvSpPr>
        <p:spPr>
          <a:xfrm>
            <a:off x="1043955" y="2221120"/>
            <a:ext cx="377026" cy="1107996"/>
          </a:xfrm>
          <a:prstGeom prst="rect">
            <a:avLst/>
          </a:prstGeom>
          <a:noFill/>
        </p:spPr>
        <p:txBody>
          <a:bodyPr wrap="none" rtlCol="0">
            <a:spAutoFit/>
          </a:bodyPr>
          <a:lstStyle/>
          <a:p>
            <a:r>
              <a:rPr lang="en-US" sz="6600" dirty="0">
                <a:solidFill>
                  <a:srgbClr val="457993"/>
                </a:solidFill>
                <a:latin typeface="Arial Narrow" panose="020B0604020202020204" pitchFamily="34" charset="0"/>
                <a:cs typeface="Arial Narrow" panose="020B0604020202020204" pitchFamily="34" charset="0"/>
              </a:rPr>
              <a:t>I</a:t>
            </a:r>
          </a:p>
        </p:txBody>
      </p:sp>
      <p:sp>
        <p:nvSpPr>
          <p:cNvPr id="11" name="TextBox 391">
            <a:extLst>
              <a:ext uri="{FF2B5EF4-FFF2-40B4-BE49-F238E27FC236}">
                <a16:creationId xmlns:a16="http://schemas.microsoft.com/office/drawing/2014/main" id="{26C3BE23-6450-E44A-A401-44063736B399}"/>
              </a:ext>
            </a:extLst>
          </p:cNvPr>
          <p:cNvSpPr txBox="1"/>
          <p:nvPr/>
        </p:nvSpPr>
        <p:spPr>
          <a:xfrm>
            <a:off x="851594" y="3329116"/>
            <a:ext cx="569387" cy="1107996"/>
          </a:xfrm>
          <a:prstGeom prst="rect">
            <a:avLst/>
          </a:prstGeom>
          <a:noFill/>
        </p:spPr>
        <p:txBody>
          <a:bodyPr wrap="none" rtlCol="0">
            <a:spAutoFit/>
          </a:bodyPr>
          <a:lstStyle/>
          <a:p>
            <a:r>
              <a:rPr lang="en-US" sz="6600" dirty="0">
                <a:solidFill>
                  <a:srgbClr val="457993"/>
                </a:solidFill>
                <a:latin typeface="Arial Narrow" panose="020B0604020202020204" pitchFamily="34" charset="0"/>
                <a:cs typeface="Arial Narrow" panose="020B0604020202020204" pitchFamily="34" charset="0"/>
              </a:rPr>
              <a:t>II</a:t>
            </a:r>
          </a:p>
        </p:txBody>
      </p:sp>
      <p:sp>
        <p:nvSpPr>
          <p:cNvPr id="12" name="TextBox 9">
            <a:extLst>
              <a:ext uri="{FF2B5EF4-FFF2-40B4-BE49-F238E27FC236}">
                <a16:creationId xmlns:a16="http://schemas.microsoft.com/office/drawing/2014/main" id="{DBD6576F-39DC-1C4F-8D7D-EA4C43070EC7}"/>
              </a:ext>
            </a:extLst>
          </p:cNvPr>
          <p:cNvSpPr txBox="1"/>
          <p:nvPr/>
        </p:nvSpPr>
        <p:spPr>
          <a:xfrm>
            <a:off x="1991544" y="2481331"/>
            <a:ext cx="3605474" cy="523220"/>
          </a:xfrm>
          <a:prstGeom prst="rect">
            <a:avLst/>
          </a:prstGeom>
          <a:noFill/>
        </p:spPr>
        <p:txBody>
          <a:bodyPr wrap="none" rtlCol="0">
            <a:spAutoFit/>
          </a:bodyPr>
          <a:lstStyle/>
          <a:p>
            <a:r>
              <a:rPr lang="en-US" sz="2800" dirty="0">
                <a:solidFill>
                  <a:srgbClr val="000000"/>
                </a:solidFill>
                <a:latin typeface="Arial Narrow" panose="020B0604020202020204" pitchFamily="34" charset="0"/>
                <a:cs typeface="Arial Narrow" panose="020B0604020202020204" pitchFamily="34" charset="0"/>
              </a:rPr>
              <a:t>Multiple Choice Questions</a:t>
            </a:r>
            <a:endParaRPr lang="en-US" sz="2800" b="1" dirty="0">
              <a:solidFill>
                <a:srgbClr val="000000"/>
              </a:solidFill>
              <a:latin typeface="Arial Narrow" panose="020B0604020202020204" pitchFamily="34" charset="0"/>
              <a:cs typeface="Arial Narrow" panose="020B0604020202020204" pitchFamily="34" charset="0"/>
            </a:endParaRPr>
          </a:p>
        </p:txBody>
      </p:sp>
      <p:sp>
        <p:nvSpPr>
          <p:cNvPr id="13" name="TextBox 10">
            <a:extLst>
              <a:ext uri="{FF2B5EF4-FFF2-40B4-BE49-F238E27FC236}">
                <a16:creationId xmlns:a16="http://schemas.microsoft.com/office/drawing/2014/main" id="{D3CEAC30-C1B1-9741-98BA-4B43A88B6FCB}"/>
              </a:ext>
            </a:extLst>
          </p:cNvPr>
          <p:cNvSpPr txBox="1"/>
          <p:nvPr/>
        </p:nvSpPr>
        <p:spPr>
          <a:xfrm>
            <a:off x="1991544" y="3621504"/>
            <a:ext cx="1951175" cy="523220"/>
          </a:xfrm>
          <a:prstGeom prst="rect">
            <a:avLst/>
          </a:prstGeom>
          <a:noFill/>
        </p:spPr>
        <p:txBody>
          <a:bodyPr wrap="none" rtlCol="0">
            <a:spAutoFit/>
          </a:bodyPr>
          <a:lstStyle/>
          <a:p>
            <a:r>
              <a:rPr lang="en-US" sz="2800" dirty="0">
                <a:solidFill>
                  <a:srgbClr val="000000"/>
                </a:solidFill>
                <a:latin typeface="Arial Narrow" panose="020B0604020202020204" pitchFamily="34" charset="0"/>
                <a:cs typeface="Arial Narrow" panose="020B0604020202020204" pitchFamily="34" charset="0"/>
              </a:rPr>
              <a:t>Programming</a:t>
            </a:r>
          </a:p>
        </p:txBody>
      </p:sp>
    </p:spTree>
    <p:extLst>
      <p:ext uri="{BB962C8B-B14F-4D97-AF65-F5344CB8AC3E}">
        <p14:creationId xmlns:p14="http://schemas.microsoft.com/office/powerpoint/2010/main" val="3787604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884E1F6-7FE4-9449-B13D-1D29BC0F0364}"/>
              </a:ext>
            </a:extLst>
          </p:cNvPr>
          <p:cNvSpPr txBox="1"/>
          <p:nvPr/>
        </p:nvSpPr>
        <p:spPr>
          <a:xfrm>
            <a:off x="4994083" y="1268413"/>
            <a:ext cx="6629166" cy="138499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Arial Narrow" panose="020B0604020202020204" pitchFamily="34" charset="0"/>
                <a:ea typeface="+mn-ea"/>
                <a:cs typeface="Arial Narrow" panose="020B0604020202020204" pitchFamily="34" charset="0"/>
              </a:rPr>
              <a:t>For general questions and enquiries on </a:t>
            </a:r>
            <a:r>
              <a:rPr kumimoji="0" lang="en-US" sz="2800" b="1"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rPr>
              <a:t>research</a:t>
            </a:r>
            <a:r>
              <a:rPr kumimoji="0" lang="en-US" sz="2800" b="0" i="0" u="none" strike="noStrike" kern="1200" cap="none" spc="0" normalizeH="0" baseline="0" noProof="0" dirty="0">
                <a:ln>
                  <a:noFill/>
                </a:ln>
                <a:solidFill>
                  <a:srgbClr val="000000"/>
                </a:solidFill>
                <a:effectLst/>
                <a:uLnTx/>
                <a:uFillTx/>
                <a:latin typeface="Arial Narrow" panose="020B0604020202020204" pitchFamily="34" charset="0"/>
                <a:ea typeface="+mn-ea"/>
                <a:cs typeface="Arial Narrow" panose="020B0604020202020204" pitchFamily="34" charset="0"/>
              </a:rPr>
              <a:t>, </a:t>
            </a:r>
            <a:r>
              <a:rPr kumimoji="0" lang="en-US" sz="2800" b="1"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rPr>
              <a:t>teaching</a:t>
            </a:r>
            <a:r>
              <a:rPr kumimoji="0" lang="en-US" sz="2800" b="0" i="0" u="none" strike="noStrike" kern="1200" cap="none" spc="0" normalizeH="0" baseline="0" noProof="0" dirty="0">
                <a:ln>
                  <a:noFill/>
                </a:ln>
                <a:solidFill>
                  <a:srgbClr val="000000"/>
                </a:solidFill>
                <a:effectLst/>
                <a:uLnTx/>
                <a:uFillTx/>
                <a:latin typeface="Arial Narrow" panose="020B0604020202020204" pitchFamily="34" charset="0"/>
                <a:ea typeface="+mn-ea"/>
                <a:cs typeface="Arial Narrow" panose="020B0604020202020204" pitchFamily="34" charset="0"/>
              </a:rPr>
              <a:t>, </a:t>
            </a:r>
            <a:r>
              <a:rPr kumimoji="0" lang="en-US" sz="2800" b="1"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rPr>
              <a:t>job openings </a:t>
            </a:r>
            <a:r>
              <a:rPr kumimoji="0" lang="en-US" sz="2800" b="0" i="0" u="none" strike="noStrike" kern="1200" cap="none" spc="0" normalizeH="0" baseline="0" noProof="0" dirty="0">
                <a:ln>
                  <a:noFill/>
                </a:ln>
                <a:solidFill>
                  <a:srgbClr val="000000"/>
                </a:solidFill>
                <a:effectLst/>
                <a:uLnTx/>
                <a:uFillTx/>
                <a:latin typeface="Arial Narrow" panose="020B0604020202020204" pitchFamily="34" charset="0"/>
                <a:ea typeface="+mn-ea"/>
                <a:cs typeface="Arial Narrow" panose="020B0604020202020204" pitchFamily="34" charset="0"/>
              </a:rPr>
              <a:t>and new </a:t>
            </a:r>
            <a:r>
              <a:rPr kumimoji="0" lang="en-US" sz="2800" b="1"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rPr>
              <a:t>projects</a:t>
            </a:r>
            <a:r>
              <a:rPr kumimoji="0" lang="en-US" sz="2800" b="0" i="0" u="none" strike="noStrike" kern="1200" cap="none" spc="0" normalizeH="0" baseline="0" noProof="0" dirty="0">
                <a:ln>
                  <a:noFill/>
                </a:ln>
                <a:solidFill>
                  <a:srgbClr val="000000"/>
                </a:solidFill>
                <a:effectLst/>
                <a:uLnTx/>
                <a:uFillTx/>
                <a:latin typeface="Arial Narrow" panose="020B0604020202020204" pitchFamily="34" charset="0"/>
                <a:ea typeface="+mn-ea"/>
                <a:cs typeface="Arial Narrow" panose="020B0604020202020204" pitchFamily="34" charset="0"/>
              </a:rPr>
              <a:t> refer to our website at </a:t>
            </a:r>
            <a:r>
              <a:rPr kumimoji="0" lang="en-US" sz="2800" b="0" i="0" u="sng"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hlinkClick r:id="rId2">
                  <a:extLst>
                    <a:ext uri="{A12FA001-AC4F-418D-AE19-62706E023703}">
                      <ahyp:hlinkClr xmlns:ahyp="http://schemas.microsoft.com/office/drawing/2018/hyperlinkcolor" val="tx"/>
                    </a:ext>
                  </a:extLst>
                </a:hlinkClick>
              </a:rPr>
              <a:t>www.is3.uni-koeln.de</a:t>
            </a:r>
            <a:endParaRPr kumimoji="0" lang="en-US" sz="2800" b="1"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endParaRPr>
          </a:p>
        </p:txBody>
      </p:sp>
      <p:pic>
        <p:nvPicPr>
          <p:cNvPr id="5" name="Picture 4">
            <a:extLst>
              <a:ext uri="{FF2B5EF4-FFF2-40B4-BE49-F238E27FC236}">
                <a16:creationId xmlns:a16="http://schemas.microsoft.com/office/drawing/2014/main" id="{8518894C-9714-FB4E-B1C4-92858B939D76}"/>
              </a:ext>
            </a:extLst>
          </p:cNvPr>
          <p:cNvPicPr>
            <a:picLocks noChangeAspect="1"/>
          </p:cNvPicPr>
          <p:nvPr/>
        </p:nvPicPr>
        <p:blipFill>
          <a:blip r:embed="rId3"/>
          <a:stretch>
            <a:fillRect/>
          </a:stretch>
        </p:blipFill>
        <p:spPr>
          <a:xfrm>
            <a:off x="3655183" y="1347208"/>
            <a:ext cx="778786" cy="778786"/>
          </a:xfrm>
          <a:prstGeom prst="rect">
            <a:avLst/>
          </a:prstGeom>
        </p:spPr>
      </p:pic>
      <p:sp>
        <p:nvSpPr>
          <p:cNvPr id="10" name="TextBox 9">
            <a:extLst>
              <a:ext uri="{FF2B5EF4-FFF2-40B4-BE49-F238E27FC236}">
                <a16:creationId xmlns:a16="http://schemas.microsoft.com/office/drawing/2014/main" id="{47A20D24-FD58-9F4A-9ADD-C9A1649C7C4E}"/>
              </a:ext>
            </a:extLst>
          </p:cNvPr>
          <p:cNvSpPr txBox="1"/>
          <p:nvPr/>
        </p:nvSpPr>
        <p:spPr>
          <a:xfrm>
            <a:off x="5005633" y="3023840"/>
            <a:ext cx="6617616" cy="181588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rgbClr val="000000"/>
                </a:solidFill>
                <a:effectLst/>
                <a:uLnTx/>
                <a:uFillTx/>
                <a:latin typeface="Arial Narrow" panose="020B0604020202020204" pitchFamily="34" charset="0"/>
                <a:ea typeface="+mn-ea"/>
                <a:cs typeface="Arial Narrow" panose="020B0604020202020204" pitchFamily="34" charset="0"/>
              </a:rPr>
              <a:t>For specific enquiries regarding this course contact us by sending an email to the </a:t>
            </a:r>
            <a:r>
              <a:rPr kumimoji="0" lang="en-US" sz="2800" b="1"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rPr>
              <a:t>IS3 teaching </a:t>
            </a:r>
            <a:r>
              <a:rPr kumimoji="0" lang="en-US" sz="2800" b="0" i="0" u="none" strike="noStrike" kern="1200" cap="none" spc="0" normalizeH="0" baseline="0" noProof="0" dirty="0">
                <a:ln>
                  <a:noFill/>
                </a:ln>
                <a:solidFill>
                  <a:srgbClr val="000000"/>
                </a:solidFill>
                <a:effectLst/>
                <a:uLnTx/>
                <a:uFillTx/>
                <a:latin typeface="Arial Narrow" panose="020B0604020202020204" pitchFamily="34" charset="0"/>
                <a:ea typeface="+mn-ea"/>
                <a:cs typeface="Arial Narrow" panose="020B0604020202020204" pitchFamily="34" charset="0"/>
              </a:rPr>
              <a:t>address at </a:t>
            </a:r>
            <a:r>
              <a:rPr kumimoji="0" lang="en-US" sz="2800" b="0"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hlinkClick r:id="rId4">
                  <a:extLst>
                    <a:ext uri="{A12FA001-AC4F-418D-AE19-62706E023703}">
                      <ahyp:hlinkClr xmlns:ahyp="http://schemas.microsoft.com/office/drawing/2018/hyperlinkcolor" val="tx"/>
                    </a:ext>
                  </a:extLst>
                </a:hlinkClick>
              </a:rPr>
              <a:t>is3-teaching@wiso.uni-koeln.de</a:t>
            </a:r>
            <a:r>
              <a:rPr kumimoji="0" lang="en-US" sz="2800" b="0"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rPr>
              <a:t> </a:t>
            </a:r>
            <a:endParaRPr kumimoji="0" lang="en-US" sz="2800" b="1"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endParaRPr>
          </a:p>
        </p:txBody>
      </p:sp>
      <p:pic>
        <p:nvPicPr>
          <p:cNvPr id="9" name="Picture 8">
            <a:extLst>
              <a:ext uri="{FF2B5EF4-FFF2-40B4-BE49-F238E27FC236}">
                <a16:creationId xmlns:a16="http://schemas.microsoft.com/office/drawing/2014/main" id="{4EBFCAFD-5C04-A541-BC7B-5669BA92A2BB}"/>
              </a:ext>
            </a:extLst>
          </p:cNvPr>
          <p:cNvPicPr>
            <a:picLocks noChangeAspect="1"/>
          </p:cNvPicPr>
          <p:nvPr/>
        </p:nvPicPr>
        <p:blipFill>
          <a:blip r:embed="rId5"/>
          <a:stretch>
            <a:fillRect/>
          </a:stretch>
        </p:blipFill>
        <p:spPr>
          <a:xfrm>
            <a:off x="3505488" y="3111760"/>
            <a:ext cx="928481" cy="928481"/>
          </a:xfrm>
          <a:prstGeom prst="rect">
            <a:avLst/>
          </a:prstGeom>
        </p:spPr>
      </p:pic>
      <p:cxnSp>
        <p:nvCxnSpPr>
          <p:cNvPr id="11" name="Gerade Verbindung 8">
            <a:extLst>
              <a:ext uri="{FF2B5EF4-FFF2-40B4-BE49-F238E27FC236}">
                <a16:creationId xmlns:a16="http://schemas.microsoft.com/office/drawing/2014/main" id="{2A0DC8B7-F498-4048-B881-E34093EF9BB3}"/>
              </a:ext>
            </a:extLst>
          </p:cNvPr>
          <p:cNvCxnSpPr>
            <a:cxnSpLocks/>
          </p:cNvCxnSpPr>
          <p:nvPr/>
        </p:nvCxnSpPr>
        <p:spPr bwMode="auto">
          <a:xfrm flipV="1">
            <a:off x="2945373" y="1268413"/>
            <a:ext cx="0" cy="4850954"/>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D3F27933-06BF-B743-A20E-116BC6E410E7}"/>
              </a:ext>
            </a:extLst>
          </p:cNvPr>
          <p:cNvSpPr txBox="1"/>
          <p:nvPr/>
        </p:nvSpPr>
        <p:spPr>
          <a:xfrm>
            <a:off x="618242" y="1268413"/>
            <a:ext cx="2327131" cy="830997"/>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srgbClr val="457993"/>
                </a:solidFill>
                <a:effectLst/>
                <a:uLnTx/>
                <a:uFillTx/>
                <a:latin typeface="Arial Narrow" panose="020B0604020202020204" pitchFamily="34" charset="0"/>
                <a:ea typeface="+mn-ea"/>
                <a:cs typeface="Arial Narrow" panose="020B0604020202020204" pitchFamily="34" charset="0"/>
              </a:rPr>
              <a:t>Contact</a:t>
            </a:r>
          </a:p>
        </p:txBody>
      </p:sp>
    </p:spTree>
    <p:extLst>
      <p:ext uri="{BB962C8B-B14F-4D97-AF65-F5344CB8AC3E}">
        <p14:creationId xmlns:p14="http://schemas.microsoft.com/office/powerpoint/2010/main" val="289279818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TotalTime>
  <Words>214</Words>
  <Application>Microsoft Macintosh PowerPoint</Application>
  <PresentationFormat>Widescreen</PresentationFormat>
  <Paragraphs>25</Paragraphs>
  <Slides>8</Slides>
  <Notes>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4" baseType="lpstr">
      <vt:lpstr>Arial</vt:lpstr>
      <vt:lpstr>Arial Narrow</vt:lpstr>
      <vt:lpstr>Calibri</vt:lpstr>
      <vt:lpstr>Wingdings</vt:lpstr>
      <vt:lpstr>Office</vt:lpstr>
      <vt:lpstr>think-cell Folie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Microsoft Office User</dc:creator>
  <cp:lastModifiedBy>Janik Muires</cp:lastModifiedBy>
  <cp:revision>58</cp:revision>
  <dcterms:created xsi:type="dcterms:W3CDTF">2019-12-26T20:10:50Z</dcterms:created>
  <dcterms:modified xsi:type="dcterms:W3CDTF">2022-05-01T16:42:04Z</dcterms:modified>
</cp:coreProperties>
</file>

<file path=docProps/thumbnail.jpeg>
</file>